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5143500" cx="9144000"/>
  <p:notesSz cx="6858000" cy="9144000"/>
  <p:embeddedFontLst>
    <p:embeddedFont>
      <p:font typeface="IBM Plex Mono SemiBold"/>
      <p:regular r:id="rId22"/>
      <p:bold r:id="rId23"/>
      <p:italic r:id="rId24"/>
      <p:boldItalic r:id="rId25"/>
    </p:embeddedFont>
    <p:embeddedFont>
      <p:font typeface="IBM Plex Mon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IBMPlexMonoSemiBold-regular.fntdata"/><Relationship Id="rId21" Type="http://schemas.openxmlformats.org/officeDocument/2006/relationships/slide" Target="slides/slide15.xml"/><Relationship Id="rId24" Type="http://schemas.openxmlformats.org/officeDocument/2006/relationships/font" Target="fonts/IBMPlexMonoSemiBold-italic.fntdata"/><Relationship Id="rId23" Type="http://schemas.openxmlformats.org/officeDocument/2006/relationships/font" Target="fonts/IBMPlexMonoSemiBold-bold.fntdata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IBMPlexMono-regular.fntdata"/><Relationship Id="rId25" Type="http://schemas.openxmlformats.org/officeDocument/2006/relationships/font" Target="fonts/IBMPlexMonoSemiBold-boldItalic.fntdata"/><Relationship Id="rId28" Type="http://schemas.openxmlformats.org/officeDocument/2006/relationships/font" Target="fonts/IBMPlexMono-italic.fntdata"/><Relationship Id="rId27" Type="http://schemas.openxmlformats.org/officeDocument/2006/relationships/font" Target="fonts/IBMPlexMono-bold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IBMPlexMon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388b83968f6162df_3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h388b83968f6162df_3_75:notes"/>
          <p:cNvSpPr/>
          <p:nvPr>
            <p:ph idx="2" type="sldImg"/>
          </p:nvPr>
        </p:nvSpPr>
        <p:spPr>
          <a:xfrm>
            <a:off x="1143164" y="685800"/>
            <a:ext cx="457234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h388b83968f6162df_3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h388b83968f6162df_3_91:notes"/>
          <p:cNvSpPr/>
          <p:nvPr>
            <p:ph idx="2" type="sldImg"/>
          </p:nvPr>
        </p:nvSpPr>
        <p:spPr>
          <a:xfrm>
            <a:off x="1143164" y="685800"/>
            <a:ext cx="457234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h6f5cca5c7a5ccb4d_37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h6f5cca5c7a5ccb4d_37_17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h6f5cca5c7a5ccb4d_37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h6f5cca5c7a5ccb4d_37_59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h388b83968f6162df_3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h388b83968f6162df_3_83:notes"/>
          <p:cNvSpPr/>
          <p:nvPr>
            <p:ph idx="2" type="sldImg"/>
          </p:nvPr>
        </p:nvSpPr>
        <p:spPr>
          <a:xfrm>
            <a:off x="1143164" y="685800"/>
            <a:ext cx="457234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2ca39c6920fa6aa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g2ca39c6920fa6aa8_0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ca39c6920fa6aa8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2ca39c6920fa6aa8_13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2ca39c6920fa6aa8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2ca39c6920fa6aa8_31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2ca39c6920fa6aa8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2ca39c6920fa6aa8_43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h59531077bc3134e8_5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h59531077bc3134e8_5_8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h388b83968f6162df_3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h388b83968f6162df_3_112:notes"/>
          <p:cNvSpPr/>
          <p:nvPr>
            <p:ph idx="2" type="sldImg"/>
          </p:nvPr>
        </p:nvSpPr>
        <p:spPr>
          <a:xfrm>
            <a:off x="1143164" y="685800"/>
            <a:ext cx="457234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h388b83968f6162df_3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0" name="Google Shape;260;h388b83968f6162df_3_121:notes"/>
          <p:cNvSpPr/>
          <p:nvPr>
            <p:ph idx="2" type="sldImg"/>
          </p:nvPr>
        </p:nvSpPr>
        <p:spPr>
          <a:xfrm>
            <a:off x="1143164" y="685800"/>
            <a:ext cx="457234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h388b83968f6162df_3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h388b83968f6162df_3_129:notes"/>
          <p:cNvSpPr/>
          <p:nvPr>
            <p:ph idx="2" type="sldImg"/>
          </p:nvPr>
        </p:nvSpPr>
        <p:spPr>
          <a:xfrm>
            <a:off x="1143164" y="685800"/>
            <a:ext cx="4572347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h59531077bc3134e8_13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h59531077bc3134e8_1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h59531077bc3134e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h59531077bc3134e8_0_0:notes"/>
          <p:cNvSpPr/>
          <p:nvPr>
            <p:ph idx="2" type="sldImg"/>
          </p:nvPr>
        </p:nvSpPr>
        <p:spPr>
          <a:xfrm>
            <a:off x="1143164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ctrTitle"/>
          </p:nvPr>
        </p:nvSpPr>
        <p:spPr>
          <a:xfrm>
            <a:off x="514364" y="1597819"/>
            <a:ext cx="5829455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2" name="Google Shape;62;p15"/>
          <p:cNvSpPr txBox="1"/>
          <p:nvPr>
            <p:ph idx="1" type="subTitle"/>
          </p:nvPr>
        </p:nvSpPr>
        <p:spPr>
          <a:xfrm>
            <a:off x="1028727" y="2914650"/>
            <a:ext cx="4800728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3" name="Google Shape;63;p15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title"/>
          </p:nvPr>
        </p:nvSpPr>
        <p:spPr>
          <a:xfrm>
            <a:off x="342909" y="205978"/>
            <a:ext cx="6172365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342909" y="1200150"/>
            <a:ext cx="6172365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541749" y="3305175"/>
            <a:ext cx="5829455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Calibri"/>
              <a:buNone/>
              <a:defRPr b="1" sz="3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541749" y="2180035"/>
            <a:ext cx="5829455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42909" y="205978"/>
            <a:ext cx="6172365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342909" y="1200150"/>
            <a:ext cx="3029031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81" name="Google Shape;81;p18"/>
          <p:cNvSpPr txBox="1"/>
          <p:nvPr>
            <p:ph idx="2" type="body"/>
          </p:nvPr>
        </p:nvSpPr>
        <p:spPr>
          <a:xfrm>
            <a:off x="3486243" y="1200150"/>
            <a:ext cx="3029031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82" name="Google Shape;82;p18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8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/>
          <p:nvPr>
            <p:ph type="title"/>
          </p:nvPr>
        </p:nvSpPr>
        <p:spPr>
          <a:xfrm>
            <a:off x="342909" y="205978"/>
            <a:ext cx="6172365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19"/>
          <p:cNvSpPr txBox="1"/>
          <p:nvPr>
            <p:ph idx="1" type="body"/>
          </p:nvPr>
        </p:nvSpPr>
        <p:spPr>
          <a:xfrm>
            <a:off x="342909" y="1151335"/>
            <a:ext cx="3030222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19"/>
          <p:cNvSpPr txBox="1"/>
          <p:nvPr>
            <p:ph idx="2" type="body"/>
          </p:nvPr>
        </p:nvSpPr>
        <p:spPr>
          <a:xfrm>
            <a:off x="342909" y="1631156"/>
            <a:ext cx="3030222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89" name="Google Shape;89;p19"/>
          <p:cNvSpPr txBox="1"/>
          <p:nvPr>
            <p:ph idx="3" type="body"/>
          </p:nvPr>
        </p:nvSpPr>
        <p:spPr>
          <a:xfrm>
            <a:off x="3483862" y="1151335"/>
            <a:ext cx="3031412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19"/>
          <p:cNvSpPr txBox="1"/>
          <p:nvPr>
            <p:ph idx="4" type="body"/>
          </p:nvPr>
        </p:nvSpPr>
        <p:spPr>
          <a:xfrm>
            <a:off x="3483862" y="1631156"/>
            <a:ext cx="3031412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429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indent="-3048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91" name="Google Shape;91;p19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/>
          <p:nvPr>
            <p:ph type="title"/>
          </p:nvPr>
        </p:nvSpPr>
        <p:spPr>
          <a:xfrm>
            <a:off x="342909" y="205978"/>
            <a:ext cx="6172365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0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7" name="Google Shape;97;p20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/>
          <p:nvPr>
            <p:ph type="title"/>
          </p:nvPr>
        </p:nvSpPr>
        <p:spPr>
          <a:xfrm>
            <a:off x="342909" y="204788"/>
            <a:ext cx="2256295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1" type="body"/>
          </p:nvPr>
        </p:nvSpPr>
        <p:spPr>
          <a:xfrm>
            <a:off x="2681359" y="204788"/>
            <a:ext cx="3833915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–"/>
              <a:defRPr sz="2100"/>
            </a:lvl2pPr>
            <a:lvl3pPr indent="-3429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4pPr>
            <a:lvl5pPr indent="-32385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»"/>
              <a:defRPr sz="1500"/>
            </a:lvl5pPr>
            <a:lvl6pPr indent="-32385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02" name="Google Shape;102;p21"/>
          <p:cNvSpPr txBox="1"/>
          <p:nvPr>
            <p:ph idx="2" type="body"/>
          </p:nvPr>
        </p:nvSpPr>
        <p:spPr>
          <a:xfrm>
            <a:off x="342909" y="1076325"/>
            <a:ext cx="2256295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03" name="Google Shape;103;p21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5" name="Google Shape;105;p21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/>
          <p:nvPr>
            <p:ph type="title"/>
          </p:nvPr>
        </p:nvSpPr>
        <p:spPr>
          <a:xfrm>
            <a:off x="1344252" y="3600450"/>
            <a:ext cx="411491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None/>
              <a:defRPr b="1" sz="1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8" name="Google Shape;108;p22"/>
          <p:cNvSpPr/>
          <p:nvPr>
            <p:ph idx="2" type="pic"/>
          </p:nvPr>
        </p:nvSpPr>
        <p:spPr>
          <a:xfrm>
            <a:off x="1344252" y="459581"/>
            <a:ext cx="411491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1344252" y="4025503"/>
            <a:ext cx="411491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10" name="Google Shape;110;p22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42909" y="205978"/>
            <a:ext cx="6172365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 rot="5400000">
            <a:off x="1731855" y="-188796"/>
            <a:ext cx="3394472" cy="617236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 rot="5400000">
            <a:off x="3549406" y="1628755"/>
            <a:ext cx="4388644" cy="1543091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406072" y="142815"/>
            <a:ext cx="4388644" cy="451497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2pPr>
            <a:lvl3pPr indent="-3175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/>
            </a:lvl4pPr>
            <a:lvl5pPr indent="-31750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/>
            </a:lvl5pPr>
            <a:lvl6pPr indent="-31750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42909" y="205978"/>
            <a:ext cx="6172365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42909" y="1200150"/>
            <a:ext cx="6172365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marR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619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238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238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238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238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238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238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342909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2343212" y="4767263"/>
            <a:ext cx="2171758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4915031" y="4767263"/>
            <a:ext cx="1600243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5"/>
          <p:cNvSpPr/>
          <p:nvPr/>
        </p:nvSpPr>
        <p:spPr>
          <a:xfrm>
            <a:off x="0" y="0"/>
            <a:ext cx="9144015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5"/>
          <p:cNvSpPr/>
          <p:nvPr/>
        </p:nvSpPr>
        <p:spPr>
          <a:xfrm>
            <a:off x="822982" y="1508760"/>
            <a:ext cx="54865" cy="1920240"/>
          </a:xfrm>
          <a:prstGeom prst="rect">
            <a:avLst/>
          </a:prstGeom>
          <a:solidFill>
            <a:srgbClr val="C5A059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25"/>
          <p:cNvSpPr txBox="1"/>
          <p:nvPr/>
        </p:nvSpPr>
        <p:spPr>
          <a:xfrm>
            <a:off x="1028727" y="1440180"/>
            <a:ext cx="68583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3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Split-Attention Principle</a:t>
            </a:r>
            <a:endParaRPr sz="1100"/>
          </a:p>
          <a:p>
            <a:pPr indent="0" lvl="0" marL="0" marR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708090"/>
                </a:solidFill>
                <a:latin typeface="Arial"/>
                <a:ea typeface="Arial"/>
                <a:cs typeface="Arial"/>
                <a:sym typeface="Arial"/>
              </a:rPr>
              <a:t>Exploring the Split-Attention Effect &amp; Cognitive </a:t>
            </a:r>
            <a:r>
              <a:rPr lang="en">
                <a:solidFill>
                  <a:srgbClr val="708090"/>
                </a:solidFill>
              </a:rPr>
              <a:t>Load Theory</a:t>
            </a:r>
            <a:endParaRPr sz="1100"/>
          </a:p>
        </p:txBody>
      </p:sp>
      <p:sp>
        <p:nvSpPr>
          <p:cNvPr id="132" name="Google Shape;132;p25"/>
          <p:cNvSpPr txBox="1"/>
          <p:nvPr/>
        </p:nvSpPr>
        <p:spPr>
          <a:xfrm>
            <a:off x="1028727" y="3086100"/>
            <a:ext cx="6858300" cy="2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2C3539"/>
                </a:solidFill>
              </a:rPr>
              <a:t>Presented </a:t>
            </a:r>
            <a:r>
              <a:rPr b="0" i="0" lang="en" sz="1000" u="none" cap="none" strike="noStrike">
                <a:solidFill>
                  <a:srgbClr val="2C3539"/>
                </a:solidFill>
                <a:latin typeface="Arial"/>
                <a:ea typeface="Arial"/>
                <a:cs typeface="Arial"/>
                <a:sym typeface="Arial"/>
              </a:rPr>
              <a:t>by: </a:t>
            </a:r>
            <a:r>
              <a:rPr lang="en" sz="1000">
                <a:solidFill>
                  <a:srgbClr val="2C3539"/>
                </a:solidFill>
              </a:rPr>
              <a:t>Rose Spivack &amp; Ekam Gill</a:t>
            </a:r>
            <a:r>
              <a:rPr b="0" i="0" lang="en" sz="1000" u="none" cap="none" strike="noStrike">
                <a:solidFill>
                  <a:srgbClr val="2C3539"/>
                </a:solidFill>
                <a:latin typeface="Arial"/>
                <a:ea typeface="Arial"/>
                <a:cs typeface="Arial"/>
                <a:sym typeface="Arial"/>
              </a:rPr>
              <a:t>  •  </a:t>
            </a:r>
            <a:r>
              <a:rPr lang="en" sz="1000">
                <a:solidFill>
                  <a:srgbClr val="2C3539"/>
                </a:solidFill>
              </a:rPr>
              <a:t>EDCI 337</a:t>
            </a:r>
            <a:endParaRPr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26"/>
          <p:cNvSpPr txBox="1"/>
          <p:nvPr/>
        </p:nvSpPr>
        <p:spPr>
          <a:xfrm>
            <a:off x="548655" y="274345"/>
            <a:ext cx="78870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</a:t>
            </a:r>
            <a:r>
              <a:rPr b="1" lang="en" sz="8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01 / </a:t>
            </a: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MATERIALIZATION &amp; APPLICATION</a:t>
            </a:r>
            <a:endParaRPr sz="1100"/>
          </a:p>
        </p:txBody>
      </p:sp>
      <p:sp>
        <p:nvSpPr>
          <p:cNvPr id="139" name="Google Shape;139;p26"/>
          <p:cNvSpPr txBox="1"/>
          <p:nvPr/>
        </p:nvSpPr>
        <p:spPr>
          <a:xfrm>
            <a:off x="548655" y="411480"/>
            <a:ext cx="7887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Demonstration A: Visual Disconnection</a:t>
            </a:r>
            <a:r>
              <a:rPr b="1" lang="en" sz="21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 - Git Workflow</a:t>
            </a:r>
            <a:endParaRPr sz="1100"/>
          </a:p>
        </p:txBody>
      </p:sp>
      <p:sp>
        <p:nvSpPr>
          <p:cNvPr id="140" name="Google Shape;140;p26"/>
          <p:cNvSpPr/>
          <p:nvPr/>
        </p:nvSpPr>
        <p:spPr>
          <a:xfrm>
            <a:off x="126100" y="3432450"/>
            <a:ext cx="8872800" cy="1610100"/>
          </a:xfrm>
          <a:prstGeom prst="rect">
            <a:avLst/>
          </a:prstGeom>
          <a:solidFill>
            <a:srgbClr val="FFFFFF"/>
          </a:solidFill>
          <a:ln cap="flat" cmpd="sng" w="19050">
            <a:solidFill>
              <a:srgbClr val="D65A31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205725" spcFirstLastPara="1" rIns="68575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100"/>
          </a:p>
        </p:txBody>
      </p:sp>
      <p:sp>
        <p:nvSpPr>
          <p:cNvPr id="141" name="Google Shape;141;p26"/>
          <p:cNvSpPr txBox="1"/>
          <p:nvPr/>
        </p:nvSpPr>
        <p:spPr>
          <a:xfrm>
            <a:off x="3972640" y="466650"/>
            <a:ext cx="1332300" cy="10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937"/>
              <a:t>☁️</a:t>
            </a:r>
            <a:endParaRPr sz="8937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6"/>
          <p:cNvSpPr txBox="1"/>
          <p:nvPr/>
        </p:nvSpPr>
        <p:spPr>
          <a:xfrm>
            <a:off x="4081759" y="2119570"/>
            <a:ext cx="1078800" cy="1183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150"/>
              <a:t>💻</a:t>
            </a:r>
            <a:endParaRPr sz="71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6"/>
          <p:cNvSpPr/>
          <p:nvPr/>
        </p:nvSpPr>
        <p:spPr>
          <a:xfrm rot="-4989246">
            <a:off x="2359775" y="1357303"/>
            <a:ext cx="1963096" cy="1101927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>
            <a:noFill/>
          </a:ln>
          <a:effectLst>
            <a:outerShdw blurRad="51074" rotWithShape="0" algn="bl" dir="5400000" dist="17025">
              <a:srgbClr val="000000">
                <a:alpha val="50000"/>
              </a:srgbClr>
            </a:outerShdw>
          </a:effectLst>
        </p:spPr>
        <p:txBody>
          <a:bodyPr anchorCtr="0" anchor="ctr" bIns="81700" lIns="81700" spcFirstLastPara="1" rIns="81700" wrap="square" tIns="81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26"/>
          <p:cNvSpPr/>
          <p:nvPr/>
        </p:nvSpPr>
        <p:spPr>
          <a:xfrm rot="5659772">
            <a:off x="4947263" y="1525691"/>
            <a:ext cx="1963102" cy="110206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81700" lIns="81700" spcFirstLastPara="1" rIns="81700" wrap="square" tIns="81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5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26"/>
          <p:cNvSpPr txBox="1"/>
          <p:nvPr/>
        </p:nvSpPr>
        <p:spPr>
          <a:xfrm>
            <a:off x="4031690" y="1487286"/>
            <a:ext cx="12474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983">
                <a:solidFill>
                  <a:schemeClr val="dk1"/>
                </a:solidFill>
              </a:rPr>
              <a:t>Remote Repository</a:t>
            </a:r>
            <a:endParaRPr sz="214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6"/>
          <p:cNvSpPr txBox="1"/>
          <p:nvPr/>
        </p:nvSpPr>
        <p:spPr>
          <a:xfrm>
            <a:off x="4077939" y="3135358"/>
            <a:ext cx="11547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83">
                <a:solidFill>
                  <a:schemeClr val="dk1"/>
                </a:solidFill>
              </a:rPr>
              <a:t>Local</a:t>
            </a:r>
            <a:r>
              <a:rPr lang="en" sz="983">
                <a:solidFill>
                  <a:schemeClr val="dk1"/>
                </a:solidFill>
              </a:rPr>
              <a:t> Repository</a:t>
            </a:r>
            <a:endParaRPr sz="214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6"/>
          <p:cNvSpPr txBox="1"/>
          <p:nvPr/>
        </p:nvSpPr>
        <p:spPr>
          <a:xfrm>
            <a:off x="6578570" y="1395862"/>
            <a:ext cx="7914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A</a:t>
            </a:r>
            <a:endParaRPr b="1" sz="1404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48" name="Google Shape;148;p26"/>
          <p:cNvSpPr txBox="1"/>
          <p:nvPr/>
        </p:nvSpPr>
        <p:spPr>
          <a:xfrm>
            <a:off x="6062711" y="2831951"/>
            <a:ext cx="21201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B</a:t>
            </a:r>
            <a:endParaRPr b="1" sz="2366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49" name="Google Shape;149;p26"/>
          <p:cNvSpPr txBox="1"/>
          <p:nvPr/>
        </p:nvSpPr>
        <p:spPr>
          <a:xfrm>
            <a:off x="3047527" y="2884600"/>
            <a:ext cx="5079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C</a:t>
            </a:r>
            <a:endParaRPr b="1" sz="2366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50" name="Google Shape;150;p26"/>
          <p:cNvSpPr txBox="1"/>
          <p:nvPr/>
        </p:nvSpPr>
        <p:spPr>
          <a:xfrm>
            <a:off x="2284501" y="2441988"/>
            <a:ext cx="5079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D</a:t>
            </a:r>
            <a:endParaRPr b="1" sz="2366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51" name="Google Shape;151;p26"/>
          <p:cNvSpPr txBox="1"/>
          <p:nvPr/>
        </p:nvSpPr>
        <p:spPr>
          <a:xfrm>
            <a:off x="2139300" y="1775675"/>
            <a:ext cx="6531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E</a:t>
            </a:r>
            <a:endParaRPr b="1" sz="2366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52" name="Google Shape;152;p26"/>
          <p:cNvSpPr txBox="1"/>
          <p:nvPr/>
        </p:nvSpPr>
        <p:spPr>
          <a:xfrm>
            <a:off x="3164202" y="844372"/>
            <a:ext cx="9702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G</a:t>
            </a:r>
            <a:endParaRPr b="1" sz="2366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53" name="Google Shape;153;p26"/>
          <p:cNvSpPr txBox="1"/>
          <p:nvPr/>
        </p:nvSpPr>
        <p:spPr>
          <a:xfrm>
            <a:off x="2299848" y="1222063"/>
            <a:ext cx="9702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F</a:t>
            </a:r>
            <a:endParaRPr b="1" sz="2366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54" name="Google Shape;154;p26"/>
          <p:cNvSpPr txBox="1"/>
          <p:nvPr/>
        </p:nvSpPr>
        <p:spPr>
          <a:xfrm>
            <a:off x="234750" y="3661900"/>
            <a:ext cx="6476100" cy="12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900">
                <a:solidFill>
                  <a:srgbClr val="D35400"/>
                </a:solidFill>
              </a:rPr>
              <a:t>Local Repository</a:t>
            </a:r>
            <a:r>
              <a:rPr lang="en" sz="900">
                <a:solidFill>
                  <a:schemeClr val="dk1"/>
                </a:solidFill>
              </a:rPr>
              <a:t> = a private workspace stored directly on your computer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35400"/>
                </a:solidFill>
              </a:rPr>
              <a:t>Remote repository</a:t>
            </a:r>
            <a:r>
              <a:rPr lang="en" sz="900">
                <a:solidFill>
                  <a:schemeClr val="dk1"/>
                </a:solidFill>
              </a:rPr>
              <a:t> = a hosted version of the project stored on a cloud server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35400"/>
                </a:solidFill>
              </a:rPr>
              <a:t>git clone </a:t>
            </a:r>
            <a:r>
              <a:rPr lang="en" sz="900">
                <a:solidFill>
                  <a:schemeClr val="dk1"/>
                </a:solidFill>
              </a:rPr>
              <a:t>= a command used to create a target copy of an existing remote Git repository on your local machine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35400"/>
                </a:solidFill>
              </a:rPr>
              <a:t>git switch</a:t>
            </a:r>
            <a:r>
              <a:rPr lang="en" sz="900">
                <a:solidFill>
                  <a:schemeClr val="dk1"/>
                </a:solidFill>
              </a:rPr>
              <a:t> </a:t>
            </a:r>
            <a:r>
              <a:rPr lang="en" sz="900">
                <a:solidFill>
                  <a:srgbClr val="D35400"/>
                </a:solidFill>
              </a:rPr>
              <a:t>-c </a:t>
            </a:r>
            <a:r>
              <a:rPr lang="en" sz="900">
                <a:solidFill>
                  <a:schemeClr val="dk1"/>
                </a:solidFill>
              </a:rPr>
              <a:t>= create a new branch on your local machine and switch to that newly created branch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35400"/>
                </a:solidFill>
              </a:rPr>
              <a:t>git add</a:t>
            </a:r>
            <a:r>
              <a:rPr lang="en" sz="900">
                <a:solidFill>
                  <a:schemeClr val="dk1"/>
                </a:solidFill>
              </a:rPr>
              <a:t> = a command used to move changes from your working directory into the staging area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35400"/>
                </a:solidFill>
              </a:rPr>
              <a:t>git commit</a:t>
            </a:r>
            <a:r>
              <a:rPr lang="en" sz="900">
                <a:solidFill>
                  <a:schemeClr val="dk1"/>
                </a:solidFill>
              </a:rPr>
              <a:t> = a command used to commit your staged changes with an inline description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35400"/>
                </a:solidFill>
              </a:rPr>
              <a:t>git push</a:t>
            </a:r>
            <a:r>
              <a:rPr lang="en" sz="900">
                <a:solidFill>
                  <a:schemeClr val="dk1"/>
                </a:solidFill>
              </a:rPr>
              <a:t> = a command used to upload local repository commits to a remote repository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D35400"/>
                </a:solidFill>
              </a:rPr>
              <a:t>Pull Request</a:t>
            </a:r>
            <a:r>
              <a:rPr lang="en" sz="900">
                <a:solidFill>
                  <a:schemeClr val="dk1"/>
                </a:solidFill>
              </a:rPr>
              <a:t> = a formal proposal to merge code changes from one branch into another on the cloud</a:t>
            </a:r>
            <a:endParaRPr sz="9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900">
                <a:solidFill>
                  <a:srgbClr val="D35400"/>
                </a:solidFill>
              </a:rPr>
              <a:t>Merge to main</a:t>
            </a:r>
            <a:r>
              <a:rPr lang="en" sz="900">
                <a:solidFill>
                  <a:schemeClr val="dk1"/>
                </a:solidFill>
              </a:rPr>
              <a:t> = the action of combining completed work into the primary, production-ready branch of a project on the cloud</a:t>
            </a:r>
            <a:endParaRPr sz="900">
              <a:solidFill>
                <a:schemeClr val="dk1"/>
              </a:solidFill>
            </a:endParaRPr>
          </a:p>
        </p:txBody>
      </p:sp>
      <p:sp>
        <p:nvSpPr>
          <p:cNvPr id="155" name="Google Shape;155;p26"/>
          <p:cNvSpPr txBox="1"/>
          <p:nvPr/>
        </p:nvSpPr>
        <p:spPr>
          <a:xfrm>
            <a:off x="1475438" y="3432489"/>
            <a:ext cx="1794600" cy="25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en" sz="1100">
                <a:solidFill>
                  <a:srgbClr val="D35400"/>
                </a:solidFill>
                <a:latin typeface="Calibri"/>
                <a:ea typeface="Calibri"/>
                <a:cs typeface="Calibri"/>
                <a:sym typeface="Calibri"/>
              </a:rPr>
              <a:t>DEFINITIONS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6"/>
          <p:cNvSpPr txBox="1"/>
          <p:nvPr/>
        </p:nvSpPr>
        <p:spPr>
          <a:xfrm>
            <a:off x="6837980" y="3400550"/>
            <a:ext cx="17946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b="1" lang="en" sz="1100">
                <a:solidFill>
                  <a:srgbClr val="D35400"/>
                </a:solidFill>
                <a:latin typeface="Calibri"/>
                <a:ea typeface="Calibri"/>
                <a:cs typeface="Calibri"/>
                <a:sym typeface="Calibri"/>
              </a:rPr>
              <a:t>WORKFLOW STEPS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6"/>
          <p:cNvSpPr txBox="1"/>
          <p:nvPr/>
        </p:nvSpPr>
        <p:spPr>
          <a:xfrm>
            <a:off x="6778200" y="3661900"/>
            <a:ext cx="2365800" cy="12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A</a:t>
            </a:r>
            <a:r>
              <a:rPr lang="en" sz="900">
                <a:solidFill>
                  <a:schemeClr val="dk1"/>
                </a:solidFill>
              </a:rPr>
              <a:t>:</a:t>
            </a:r>
            <a:r>
              <a:rPr lang="en" sz="900">
                <a:solidFill>
                  <a:srgbClr val="D35400"/>
                </a:solidFill>
              </a:rPr>
              <a:t> git clone</a:t>
            </a:r>
            <a:endParaRPr sz="900">
              <a:solidFill>
                <a:srgbClr val="D354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B</a:t>
            </a:r>
            <a:r>
              <a:rPr lang="en" sz="900">
                <a:solidFill>
                  <a:schemeClr val="dk1"/>
                </a:solidFill>
              </a:rPr>
              <a:t>:</a:t>
            </a:r>
            <a:r>
              <a:rPr lang="en" sz="900">
                <a:solidFill>
                  <a:srgbClr val="D35400"/>
                </a:solidFill>
              </a:rPr>
              <a:t> git switch -c {new branch name}</a:t>
            </a:r>
            <a:endParaRPr sz="900">
              <a:solidFill>
                <a:srgbClr val="D354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C</a:t>
            </a:r>
            <a:r>
              <a:rPr lang="en" sz="900">
                <a:solidFill>
                  <a:schemeClr val="dk1"/>
                </a:solidFill>
              </a:rPr>
              <a:t>:</a:t>
            </a:r>
            <a:r>
              <a:rPr lang="en" sz="900">
                <a:solidFill>
                  <a:srgbClr val="D35400"/>
                </a:solidFill>
              </a:rPr>
              <a:t> git add -A</a:t>
            </a:r>
            <a:endParaRPr sz="900">
              <a:solidFill>
                <a:srgbClr val="D354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D</a:t>
            </a:r>
            <a:r>
              <a:rPr lang="en" sz="900">
                <a:solidFill>
                  <a:schemeClr val="dk1"/>
                </a:solidFill>
              </a:rPr>
              <a:t>:</a:t>
            </a:r>
            <a:r>
              <a:rPr lang="en" sz="900">
                <a:solidFill>
                  <a:srgbClr val="D35400"/>
                </a:solidFill>
              </a:rPr>
              <a:t> git commit  -m ‘{descriptive message}’</a:t>
            </a:r>
            <a:endParaRPr sz="900">
              <a:solidFill>
                <a:srgbClr val="D354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E</a:t>
            </a:r>
            <a:r>
              <a:rPr lang="en" sz="900">
                <a:solidFill>
                  <a:schemeClr val="dk1"/>
                </a:solidFill>
              </a:rPr>
              <a:t>:</a:t>
            </a:r>
            <a:r>
              <a:rPr lang="en" sz="900">
                <a:solidFill>
                  <a:srgbClr val="D35400"/>
                </a:solidFill>
              </a:rPr>
              <a:t> git push</a:t>
            </a:r>
            <a:endParaRPr sz="900">
              <a:solidFill>
                <a:srgbClr val="D354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F</a:t>
            </a:r>
            <a:r>
              <a:rPr lang="en" sz="900">
                <a:solidFill>
                  <a:schemeClr val="dk1"/>
                </a:solidFill>
              </a:rPr>
              <a:t>:</a:t>
            </a:r>
            <a:r>
              <a:rPr lang="en" sz="900">
                <a:solidFill>
                  <a:srgbClr val="D35400"/>
                </a:solidFill>
              </a:rPr>
              <a:t> Pull Request</a:t>
            </a:r>
            <a:endParaRPr sz="900">
              <a:solidFill>
                <a:srgbClr val="D35400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solidFill>
                  <a:schemeClr val="dk1"/>
                </a:solidFill>
              </a:rPr>
              <a:t>G</a:t>
            </a:r>
            <a:r>
              <a:rPr lang="en" sz="900">
                <a:solidFill>
                  <a:schemeClr val="dk1"/>
                </a:solidFill>
              </a:rPr>
              <a:t>: </a:t>
            </a:r>
            <a:r>
              <a:rPr lang="en" sz="900">
                <a:solidFill>
                  <a:srgbClr val="D35400"/>
                </a:solidFill>
              </a:rPr>
              <a:t>Merge to main</a:t>
            </a:r>
            <a:endParaRPr sz="900">
              <a:solidFill>
                <a:srgbClr val="D354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7"/>
          <p:cNvSpPr txBox="1"/>
          <p:nvPr/>
        </p:nvSpPr>
        <p:spPr>
          <a:xfrm>
            <a:off x="548655" y="274320"/>
            <a:ext cx="78870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</a:t>
            </a:r>
            <a:r>
              <a:rPr b="1" lang="en" sz="8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01 / </a:t>
            </a: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MATERIALIZATION &amp; APPLICATION</a:t>
            </a:r>
            <a:endParaRPr sz="1100"/>
          </a:p>
        </p:txBody>
      </p:sp>
      <p:sp>
        <p:nvSpPr>
          <p:cNvPr id="164" name="Google Shape;164;p27"/>
          <p:cNvSpPr txBox="1"/>
          <p:nvPr/>
        </p:nvSpPr>
        <p:spPr>
          <a:xfrm>
            <a:off x="548655" y="411480"/>
            <a:ext cx="7887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n" sz="21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Demonstration B: Spatial Integration - Git Workflow</a:t>
            </a:r>
            <a:endParaRPr sz="1100"/>
          </a:p>
        </p:txBody>
      </p:sp>
      <p:sp>
        <p:nvSpPr>
          <p:cNvPr id="165" name="Google Shape;165;p27"/>
          <p:cNvSpPr txBox="1"/>
          <p:nvPr/>
        </p:nvSpPr>
        <p:spPr>
          <a:xfrm>
            <a:off x="3846300" y="525125"/>
            <a:ext cx="1491000" cy="120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/>
              <a:t>☁️</a:t>
            </a:r>
            <a:endParaRPr sz="10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7"/>
          <p:cNvSpPr txBox="1"/>
          <p:nvPr/>
        </p:nvSpPr>
        <p:spPr>
          <a:xfrm>
            <a:off x="3968400" y="3374575"/>
            <a:ext cx="1207200" cy="13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/>
              <a:t>💻</a:t>
            </a:r>
            <a:endParaRPr sz="8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7"/>
          <p:cNvSpPr/>
          <p:nvPr/>
        </p:nvSpPr>
        <p:spPr>
          <a:xfrm rot="5659814">
            <a:off x="4785254" y="1850534"/>
            <a:ext cx="2868689" cy="1654436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7"/>
          <p:cNvSpPr/>
          <p:nvPr/>
        </p:nvSpPr>
        <p:spPr>
          <a:xfrm rot="-5400360">
            <a:off x="1505713" y="1744497"/>
            <a:ext cx="2868600" cy="1654500"/>
          </a:xfrm>
          <a:prstGeom prst="curvedDownArrow">
            <a:avLst>
              <a:gd fmla="val 25000" name="adj1"/>
              <a:gd fmla="val 50000" name="adj2"/>
              <a:gd fmla="val 25000" name="adj3"/>
            </a:avLst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7"/>
          <p:cNvSpPr txBox="1"/>
          <p:nvPr/>
        </p:nvSpPr>
        <p:spPr>
          <a:xfrm>
            <a:off x="3594050" y="1730225"/>
            <a:ext cx="24594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Remote Repository</a:t>
            </a:r>
            <a:r>
              <a:rPr lang="en" sz="1100">
                <a:solidFill>
                  <a:schemeClr val="dk1"/>
                </a:solidFill>
              </a:rPr>
              <a:t>: </a:t>
            </a:r>
            <a:r>
              <a:rPr lang="en" sz="900">
                <a:solidFill>
                  <a:schemeClr val="dk1"/>
                </a:solidFill>
              </a:rPr>
              <a:t>a hosted version of the project stored on a cloud server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7"/>
          <p:cNvSpPr txBox="1"/>
          <p:nvPr/>
        </p:nvSpPr>
        <p:spPr>
          <a:xfrm>
            <a:off x="3472550" y="4600250"/>
            <a:ext cx="27024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solidFill>
                  <a:schemeClr val="dk1"/>
                </a:solidFill>
              </a:rPr>
              <a:t>Local Repository</a:t>
            </a:r>
            <a:r>
              <a:rPr lang="en" sz="1100">
                <a:solidFill>
                  <a:schemeClr val="dk1"/>
                </a:solidFill>
              </a:rPr>
              <a:t>: </a:t>
            </a:r>
            <a:r>
              <a:rPr lang="en" sz="900">
                <a:solidFill>
                  <a:schemeClr val="dk1"/>
                </a:solidFill>
              </a:rPr>
              <a:t>a private workspace stored directly on your computer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7"/>
          <p:cNvSpPr txBox="1"/>
          <p:nvPr/>
        </p:nvSpPr>
        <p:spPr>
          <a:xfrm>
            <a:off x="971150" y="917575"/>
            <a:ext cx="25014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7.</a:t>
            </a:r>
            <a:r>
              <a:rPr lang="en" sz="8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</a:t>
            </a:r>
            <a:r>
              <a:rPr b="1" lang="en" sz="9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Merge to main: </a:t>
            </a:r>
            <a:r>
              <a:rPr lang="en" sz="900">
                <a:solidFill>
                  <a:schemeClr val="dk1"/>
                </a:solidFill>
              </a:rPr>
              <a:t>the action of combining completed work into the primary, production-ready branch of a project on the cloud</a:t>
            </a:r>
            <a:endParaRPr b="1" sz="2066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72" name="Google Shape;172;p27"/>
          <p:cNvSpPr txBox="1"/>
          <p:nvPr/>
        </p:nvSpPr>
        <p:spPr>
          <a:xfrm>
            <a:off x="109650" y="1594963"/>
            <a:ext cx="22953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6.</a:t>
            </a:r>
            <a:r>
              <a:rPr lang="en" sz="8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</a:t>
            </a:r>
            <a:r>
              <a:rPr b="1" lang="en" sz="9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Pull Request: </a:t>
            </a:r>
            <a:r>
              <a:rPr lang="en" sz="900">
                <a:solidFill>
                  <a:schemeClr val="dk1"/>
                </a:solidFill>
              </a:rPr>
              <a:t>a formal proposal to merge code changes from one branch into another on the cloud</a:t>
            </a:r>
            <a:endParaRPr b="1" sz="2066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73" name="Google Shape;173;p27"/>
          <p:cNvSpPr txBox="1"/>
          <p:nvPr/>
        </p:nvSpPr>
        <p:spPr>
          <a:xfrm>
            <a:off x="109650" y="2272363"/>
            <a:ext cx="21945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5.</a:t>
            </a:r>
            <a:r>
              <a:rPr lang="en" sz="8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</a:t>
            </a:r>
            <a:r>
              <a:rPr b="1" lang="en" sz="9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git push </a:t>
            </a:r>
            <a:endParaRPr b="1" sz="904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origin/master {branch name}: </a:t>
            </a:r>
            <a:r>
              <a:rPr lang="en" sz="900">
                <a:solidFill>
                  <a:schemeClr val="dk1"/>
                </a:solidFill>
              </a:rPr>
              <a:t>a command used to upload local repository commits to a remote repository</a:t>
            </a:r>
            <a:endParaRPr b="1" sz="2066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74" name="Google Shape;174;p27"/>
          <p:cNvSpPr txBox="1"/>
          <p:nvPr/>
        </p:nvSpPr>
        <p:spPr>
          <a:xfrm>
            <a:off x="174100" y="3245175"/>
            <a:ext cx="2501400" cy="7218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4.</a:t>
            </a:r>
            <a:r>
              <a:rPr lang="en" sz="8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</a:t>
            </a:r>
            <a:r>
              <a:rPr b="1" lang="en" sz="9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git commit </a:t>
            </a:r>
            <a:endParaRPr b="1" sz="904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-m ‘{descriptive message}’: </a:t>
            </a:r>
            <a:endParaRPr b="1" sz="904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dk1"/>
                </a:solidFill>
              </a:rPr>
              <a:t>a command used to commit your staged changes with an inline description</a:t>
            </a:r>
            <a:endParaRPr b="1" sz="2066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75" name="Google Shape;175;p27"/>
          <p:cNvSpPr txBox="1"/>
          <p:nvPr/>
        </p:nvSpPr>
        <p:spPr>
          <a:xfrm>
            <a:off x="1664700" y="4006050"/>
            <a:ext cx="19674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3.</a:t>
            </a:r>
            <a:r>
              <a:rPr lang="en" sz="8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</a:t>
            </a:r>
            <a:r>
              <a:rPr b="1" lang="en" sz="9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git add -A: </a:t>
            </a:r>
            <a:r>
              <a:rPr lang="en" sz="900">
                <a:solidFill>
                  <a:schemeClr val="dk1"/>
                </a:solidFill>
              </a:rPr>
              <a:t>a command used to move changes from your working directory into the staging area</a:t>
            </a:r>
            <a:endParaRPr b="1" sz="2066">
              <a:solidFill>
                <a:schemeClr val="dk1"/>
              </a:solidFill>
              <a:latin typeface="IBM Plex Mono"/>
              <a:ea typeface="IBM Plex Mono"/>
              <a:cs typeface="IBM Plex Mono"/>
              <a:sym typeface="IBM Plex Mono"/>
            </a:endParaRPr>
          </a:p>
        </p:txBody>
      </p:sp>
      <p:sp>
        <p:nvSpPr>
          <p:cNvPr id="176" name="Google Shape;176;p27"/>
          <p:cNvSpPr txBox="1"/>
          <p:nvPr/>
        </p:nvSpPr>
        <p:spPr>
          <a:xfrm>
            <a:off x="5774050" y="3903925"/>
            <a:ext cx="3369900" cy="2652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2.</a:t>
            </a:r>
            <a:r>
              <a:rPr lang="en" sz="8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</a:t>
            </a:r>
            <a:r>
              <a:rPr b="1" lang="en" sz="9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git switch -c {new branch name}</a:t>
            </a:r>
            <a:r>
              <a:rPr lang="en" sz="9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: </a:t>
            </a:r>
            <a:r>
              <a:rPr lang="en" sz="900">
                <a:solidFill>
                  <a:schemeClr val="dk1"/>
                </a:solidFill>
              </a:rPr>
              <a:t>create a new branch on your local machine and switch to that newly created branch</a:t>
            </a:r>
            <a:r>
              <a:rPr lang="en" sz="9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</a:t>
            </a:r>
            <a:endParaRPr sz="2066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  <p:sp>
        <p:nvSpPr>
          <p:cNvPr id="177" name="Google Shape;177;p27"/>
          <p:cNvSpPr txBox="1"/>
          <p:nvPr/>
        </p:nvSpPr>
        <p:spPr>
          <a:xfrm>
            <a:off x="6642600" y="1137450"/>
            <a:ext cx="2501400" cy="296700"/>
          </a:xfrm>
          <a:prstGeom prst="rect">
            <a:avLst/>
          </a:prstGeom>
          <a:noFill/>
          <a:ln>
            <a:noFill/>
          </a:ln>
        </p:spPr>
        <p:txBody>
          <a:bodyPr anchorCtr="0" anchor="t" bIns="81700" lIns="81700" spcFirstLastPara="1" rIns="81700" wrap="square" tIns="81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1.</a:t>
            </a:r>
            <a:r>
              <a:rPr lang="en" sz="8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 </a:t>
            </a:r>
            <a:r>
              <a:rPr b="1" lang="en" sz="904">
                <a:solidFill>
                  <a:schemeClr val="dk1"/>
                </a:solidFill>
                <a:latin typeface="IBM Plex Mono"/>
                <a:ea typeface="IBM Plex Mono"/>
                <a:cs typeface="IBM Plex Mono"/>
                <a:sym typeface="IBM Plex Mono"/>
              </a:rPr>
              <a:t>git clone</a:t>
            </a:r>
            <a:r>
              <a:rPr lang="en" sz="904">
                <a:solidFill>
                  <a:schemeClr val="dk1"/>
                </a:solidFill>
                <a:latin typeface="IBM Plex Mono SemiBold"/>
                <a:ea typeface="IBM Plex Mono SemiBold"/>
                <a:cs typeface="IBM Plex Mono SemiBold"/>
                <a:sym typeface="IBM Plex Mono SemiBold"/>
              </a:rPr>
              <a:t>: </a:t>
            </a:r>
            <a:r>
              <a:rPr lang="en" sz="900">
                <a:solidFill>
                  <a:schemeClr val="dk1"/>
                </a:solidFill>
              </a:rPr>
              <a:t>a command used to create a target copy of an existing remote Git repository on your local machine</a:t>
            </a:r>
            <a:endParaRPr sz="2066">
              <a:solidFill>
                <a:schemeClr val="dk1"/>
              </a:solidFill>
              <a:latin typeface="IBM Plex Mono SemiBold"/>
              <a:ea typeface="IBM Plex Mono SemiBold"/>
              <a:cs typeface="IBM Plex Mono SemiBold"/>
              <a:sym typeface="IBM Plex Mono Semi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8"/>
          <p:cNvSpPr txBox="1"/>
          <p:nvPr/>
        </p:nvSpPr>
        <p:spPr>
          <a:xfrm>
            <a:off x="548655" y="274320"/>
            <a:ext cx="78870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</a:t>
            </a:r>
            <a:r>
              <a:rPr b="1" lang="en" sz="8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01 / </a:t>
            </a: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MATERIALIZATION &amp; APPLICATION</a:t>
            </a:r>
            <a:endParaRPr sz="1100"/>
          </a:p>
        </p:txBody>
      </p:sp>
      <p:sp>
        <p:nvSpPr>
          <p:cNvPr id="184" name="Google Shape;184;p28"/>
          <p:cNvSpPr txBox="1"/>
          <p:nvPr/>
        </p:nvSpPr>
        <p:spPr>
          <a:xfrm>
            <a:off x="548655" y="411480"/>
            <a:ext cx="7887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Kahoot!</a:t>
            </a:r>
            <a:endParaRPr sz="1100"/>
          </a:p>
        </p:txBody>
      </p:sp>
      <p:pic>
        <p:nvPicPr>
          <p:cNvPr id="185" name="Google Shape;185;p28" title="Screenshot 2026-10-28 at 11.36.21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0088" y="2054250"/>
            <a:ext cx="6048300" cy="1143000"/>
          </a:xfrm>
          <a:prstGeom prst="roundRect">
            <a:avLst>
              <a:gd fmla="val 16667" name="adj"/>
            </a:avLst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</p:pic>
      <p:pic>
        <p:nvPicPr>
          <p:cNvPr id="186" name="Google Shape;186;p28" title="Screenshot 2026-10-28 at 11.37.14 AM.png"/>
          <p:cNvPicPr preferRelativeResize="0"/>
          <p:nvPr/>
        </p:nvPicPr>
        <p:blipFill rotWithShape="1">
          <a:blip r:embed="rId4">
            <a:alphaModFix/>
          </a:blip>
          <a:srcRect b="0" l="0" r="3382" t="6253"/>
          <a:stretch/>
        </p:blipFill>
        <p:spPr>
          <a:xfrm>
            <a:off x="6987525" y="2038350"/>
            <a:ext cx="1205400" cy="114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9"/>
          <p:cNvSpPr/>
          <p:nvPr/>
        </p:nvSpPr>
        <p:spPr>
          <a:xfrm>
            <a:off x="0" y="0"/>
            <a:ext cx="9144015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9"/>
          <p:cNvSpPr txBox="1"/>
          <p:nvPr/>
        </p:nvSpPr>
        <p:spPr>
          <a:xfrm>
            <a:off x="548655" y="274320"/>
            <a:ext cx="78870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0</a:t>
            </a:r>
            <a:r>
              <a:rPr b="1" lang="en" sz="8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2 /</a:t>
            </a: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 THEORETICAL FOUNDATION</a:t>
            </a:r>
            <a:endParaRPr sz="1100"/>
          </a:p>
        </p:txBody>
      </p:sp>
      <p:sp>
        <p:nvSpPr>
          <p:cNvPr id="193" name="Google Shape;193;p29"/>
          <p:cNvSpPr txBox="1"/>
          <p:nvPr/>
        </p:nvSpPr>
        <p:spPr>
          <a:xfrm>
            <a:off x="548655" y="411480"/>
            <a:ext cx="788691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Defining the Principle</a:t>
            </a:r>
            <a:endParaRPr sz="1100"/>
          </a:p>
        </p:txBody>
      </p:sp>
      <p:sp>
        <p:nvSpPr>
          <p:cNvPr id="194" name="Google Shape;194;p29"/>
          <p:cNvSpPr/>
          <p:nvPr/>
        </p:nvSpPr>
        <p:spPr>
          <a:xfrm>
            <a:off x="548645" y="1234451"/>
            <a:ext cx="8175900" cy="3274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7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Split-Attention Principle:</a:t>
            </a:r>
            <a:endParaRPr b="1" i="1" sz="1700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1700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Learning improves when related pieces of information are physically and temporally combined, rather than separated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en" sz="1100" u="none" cap="none" strike="noStrike">
                <a:solidFill>
                  <a:srgbClr val="2C3539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30"/>
          <p:cNvSpPr txBox="1"/>
          <p:nvPr/>
        </p:nvSpPr>
        <p:spPr>
          <a:xfrm>
            <a:off x="548655" y="274320"/>
            <a:ext cx="78870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0</a:t>
            </a:r>
            <a:r>
              <a:rPr b="1" lang="en" sz="8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2 /</a:t>
            </a: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 THEORETICAL FOUNDATION</a:t>
            </a:r>
            <a:endParaRPr sz="1100"/>
          </a:p>
        </p:txBody>
      </p:sp>
      <p:sp>
        <p:nvSpPr>
          <p:cNvPr id="201" name="Google Shape;201;p30"/>
          <p:cNvSpPr txBox="1"/>
          <p:nvPr/>
        </p:nvSpPr>
        <p:spPr>
          <a:xfrm>
            <a:off x="548655" y="411480"/>
            <a:ext cx="78870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Cognitive Mechanisms: Split-Attention Format</a:t>
            </a:r>
            <a:endParaRPr sz="1100"/>
          </a:p>
        </p:txBody>
      </p:sp>
      <p:sp>
        <p:nvSpPr>
          <p:cNvPr id="202" name="Google Shape;202;p30"/>
          <p:cNvSpPr/>
          <p:nvPr/>
        </p:nvSpPr>
        <p:spPr>
          <a:xfrm>
            <a:off x="3748050" y="885775"/>
            <a:ext cx="4920600" cy="750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Extraneous Cognitive Load</a:t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⬆️ Extraneous cognitive load</a:t>
            </a:r>
            <a:endParaRPr sz="1100">
              <a:solidFill>
                <a:srgbClr val="708090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⬇️ Learning</a:t>
            </a:r>
            <a:br>
              <a:rPr b="0" i="0" lang="en" sz="1100" u="none" cap="none" strike="noStrike">
                <a:solidFill>
                  <a:srgbClr val="70809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/>
          </a:p>
        </p:txBody>
      </p:sp>
      <p:sp>
        <p:nvSpPr>
          <p:cNvPr id="203" name="Google Shape;203;p30"/>
          <p:cNvSpPr/>
          <p:nvPr/>
        </p:nvSpPr>
        <p:spPr>
          <a:xfrm>
            <a:off x="3748050" y="2479352"/>
            <a:ext cx="4920600" cy="750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Working Memory Constraints</a:t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⬆️ Working memory load</a:t>
            </a:r>
            <a:endParaRPr sz="1100">
              <a:solidFill>
                <a:srgbClr val="708090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⬆️ Information stored in temporary storage</a:t>
            </a:r>
            <a:br>
              <a:rPr b="0" i="0" lang="en" sz="1100" u="none" cap="none" strike="noStrike">
                <a:solidFill>
                  <a:srgbClr val="70809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/>
          </a:p>
        </p:txBody>
      </p:sp>
      <p:sp>
        <p:nvSpPr>
          <p:cNvPr id="204" name="Google Shape;204;p30"/>
          <p:cNvSpPr/>
          <p:nvPr/>
        </p:nvSpPr>
        <p:spPr>
          <a:xfrm>
            <a:off x="3748050" y="3919800"/>
            <a:ext cx="4920600" cy="8814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Visual Search Strain</a:t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⬆️ Unnecessary searching</a:t>
            </a:r>
            <a:endParaRPr sz="1100">
              <a:solidFill>
                <a:srgbClr val="708090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Char char="●"/>
            </a:pPr>
            <a:r>
              <a:rPr lang="en" sz="1100">
                <a:solidFill>
                  <a:srgbClr val="708090"/>
                </a:solidFill>
              </a:rPr>
              <a:t>⬆️ Mental integration</a:t>
            </a:r>
            <a:endParaRPr sz="1100">
              <a:solidFill>
                <a:srgbClr val="708090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⬆️ Chance of following incorrect sequence </a:t>
            </a:r>
            <a:br>
              <a:rPr b="0" i="0" lang="en" sz="1100" u="none" cap="none" strike="noStrike">
                <a:solidFill>
                  <a:srgbClr val="70809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/>
          </a:p>
        </p:txBody>
      </p:sp>
      <p:pic>
        <p:nvPicPr>
          <p:cNvPr id="205" name="Google Shape;205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6196" y="807785"/>
            <a:ext cx="3516376" cy="4092226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</p:pic>
      <p:sp>
        <p:nvSpPr>
          <p:cNvPr id="206" name="Google Shape;206;p30"/>
          <p:cNvSpPr txBox="1"/>
          <p:nvPr/>
        </p:nvSpPr>
        <p:spPr>
          <a:xfrm>
            <a:off x="136200" y="4900000"/>
            <a:ext cx="33150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Fig. 1. Split-Attention Format Working Example (Ayres and Sweller).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31"/>
          <p:cNvSpPr txBox="1"/>
          <p:nvPr/>
        </p:nvSpPr>
        <p:spPr>
          <a:xfrm>
            <a:off x="548655" y="274320"/>
            <a:ext cx="78870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0</a:t>
            </a:r>
            <a:r>
              <a:rPr b="1" lang="en" sz="8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2 /</a:t>
            </a: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 THEORETICAL FOUNDATION</a:t>
            </a:r>
            <a:endParaRPr sz="1100"/>
          </a:p>
        </p:txBody>
      </p:sp>
      <p:sp>
        <p:nvSpPr>
          <p:cNvPr id="213" name="Google Shape;213;p31"/>
          <p:cNvSpPr txBox="1"/>
          <p:nvPr/>
        </p:nvSpPr>
        <p:spPr>
          <a:xfrm>
            <a:off x="548655" y="411480"/>
            <a:ext cx="78870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Cognitive Mechanisms: Integrated Information Format</a:t>
            </a:r>
            <a:endParaRPr sz="1100"/>
          </a:p>
        </p:txBody>
      </p:sp>
      <p:pic>
        <p:nvPicPr>
          <p:cNvPr id="214" name="Google Shape;21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966" y="808225"/>
            <a:ext cx="3456903" cy="409222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1"/>
          <p:cNvSpPr/>
          <p:nvPr/>
        </p:nvSpPr>
        <p:spPr>
          <a:xfrm>
            <a:off x="3748050" y="885775"/>
            <a:ext cx="4920600" cy="888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Extraneous Cognitive Load</a:t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⬆️ Temporal integration</a:t>
            </a:r>
            <a:endParaRPr sz="1100">
              <a:solidFill>
                <a:srgbClr val="708090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⬇️ </a:t>
            </a:r>
            <a:r>
              <a:rPr lang="en" sz="1100">
                <a:solidFill>
                  <a:srgbClr val="708090"/>
                </a:solidFill>
              </a:rPr>
              <a:t>Extraneous cognitive load</a:t>
            </a:r>
            <a:endParaRPr sz="1100">
              <a:solidFill>
                <a:srgbClr val="708090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⬆️ </a:t>
            </a:r>
            <a:r>
              <a:rPr lang="en" sz="1100">
                <a:solidFill>
                  <a:srgbClr val="708090"/>
                </a:solidFill>
              </a:rPr>
              <a:t>Learning</a:t>
            </a:r>
            <a:br>
              <a:rPr b="0" i="0" lang="en" sz="1100" u="none" cap="none" strike="noStrike">
                <a:solidFill>
                  <a:srgbClr val="70809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/>
          </a:p>
        </p:txBody>
      </p:sp>
      <p:sp>
        <p:nvSpPr>
          <p:cNvPr id="216" name="Google Shape;216;p31"/>
          <p:cNvSpPr/>
          <p:nvPr/>
        </p:nvSpPr>
        <p:spPr>
          <a:xfrm>
            <a:off x="3748050" y="2479352"/>
            <a:ext cx="4920600" cy="7500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Working Memory Constraints</a:t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⬆️ Working memory resources focused on learning</a:t>
            </a:r>
            <a:endParaRPr sz="1100">
              <a:solidFill>
                <a:srgbClr val="708090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⬇️ </a:t>
            </a:r>
            <a:r>
              <a:rPr lang="en" sz="1100">
                <a:solidFill>
                  <a:srgbClr val="708090"/>
                </a:solidFill>
              </a:rPr>
              <a:t>Information stored in temporary storage</a:t>
            </a:r>
            <a:br>
              <a:rPr b="0" i="0" lang="en" sz="1100" u="none" cap="none" strike="noStrike">
                <a:solidFill>
                  <a:srgbClr val="70809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/>
          </a:p>
        </p:txBody>
      </p:sp>
      <p:sp>
        <p:nvSpPr>
          <p:cNvPr id="217" name="Google Shape;217;p31"/>
          <p:cNvSpPr/>
          <p:nvPr/>
        </p:nvSpPr>
        <p:spPr>
          <a:xfrm>
            <a:off x="3748050" y="3934025"/>
            <a:ext cx="4920600" cy="8889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Visual Search Strain</a:t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⬇️ </a:t>
            </a:r>
            <a:r>
              <a:rPr lang="en" sz="1100">
                <a:solidFill>
                  <a:srgbClr val="708090"/>
                </a:solidFill>
              </a:rPr>
              <a:t>Unnecessary searching</a:t>
            </a:r>
            <a:endParaRPr sz="1100">
              <a:solidFill>
                <a:srgbClr val="708090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Char char="●"/>
            </a:pPr>
            <a:r>
              <a:rPr lang="en" sz="1100">
                <a:solidFill>
                  <a:srgbClr val="708090"/>
                </a:solidFill>
              </a:rPr>
              <a:t>⬇️ </a:t>
            </a:r>
            <a:r>
              <a:rPr lang="en" sz="1100">
                <a:solidFill>
                  <a:srgbClr val="708090"/>
                </a:solidFill>
              </a:rPr>
              <a:t>Mental integration</a:t>
            </a:r>
            <a:endParaRPr sz="1100">
              <a:solidFill>
                <a:srgbClr val="708090"/>
              </a:solidFill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8090"/>
              </a:buClr>
              <a:buSzPts val="1100"/>
              <a:buFont typeface="Arial"/>
              <a:buChar char="●"/>
            </a:pPr>
            <a:r>
              <a:rPr lang="en" sz="1100">
                <a:solidFill>
                  <a:srgbClr val="708090"/>
                </a:solidFill>
              </a:rPr>
              <a:t>⬇️ </a:t>
            </a:r>
            <a:r>
              <a:rPr lang="en" sz="1100">
                <a:solidFill>
                  <a:srgbClr val="708090"/>
                </a:solidFill>
              </a:rPr>
              <a:t>Chance of following incorrect sequence </a:t>
            </a:r>
            <a:br>
              <a:rPr b="0" i="0" lang="en" sz="1100" u="none" cap="none" strike="noStrike">
                <a:solidFill>
                  <a:srgbClr val="70809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/>
          </a:p>
        </p:txBody>
      </p:sp>
      <p:sp>
        <p:nvSpPr>
          <p:cNvPr id="218" name="Google Shape;218;p31"/>
          <p:cNvSpPr txBox="1"/>
          <p:nvPr/>
        </p:nvSpPr>
        <p:spPr>
          <a:xfrm>
            <a:off x="136200" y="4900000"/>
            <a:ext cx="33150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Fig. 2. Integrated Format Working Example (Ayres and Sweller).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2"/>
          <p:cNvSpPr txBox="1"/>
          <p:nvPr/>
        </p:nvSpPr>
        <p:spPr>
          <a:xfrm>
            <a:off x="548655" y="274320"/>
            <a:ext cx="78870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0</a:t>
            </a:r>
            <a:r>
              <a:rPr b="1" lang="en" sz="8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2 /</a:t>
            </a: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 THEORETICAL FOUNDATION</a:t>
            </a:r>
            <a:endParaRPr sz="1100"/>
          </a:p>
        </p:txBody>
      </p:sp>
      <p:sp>
        <p:nvSpPr>
          <p:cNvPr id="225" name="Google Shape;225;p32"/>
          <p:cNvSpPr txBox="1"/>
          <p:nvPr/>
        </p:nvSpPr>
        <p:spPr>
          <a:xfrm>
            <a:off x="548655" y="411480"/>
            <a:ext cx="78870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Cognitive Mechanisms: </a:t>
            </a:r>
            <a:r>
              <a:rPr b="1" lang="en" sz="21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Explanatory Text</a:t>
            </a:r>
            <a:r>
              <a:rPr b="1" lang="en" sz="21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sz="1100"/>
          </a:p>
        </p:txBody>
      </p:sp>
      <p:sp>
        <p:nvSpPr>
          <p:cNvPr id="226" name="Google Shape;226;p32"/>
          <p:cNvSpPr/>
          <p:nvPr/>
        </p:nvSpPr>
        <p:spPr>
          <a:xfrm>
            <a:off x="504875" y="948200"/>
            <a:ext cx="3806700" cy="472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Split-Attention Format</a:t>
            </a:r>
            <a:br>
              <a:rPr b="0" i="0" lang="en" sz="1100" u="none" cap="none" strike="noStrike">
                <a:solidFill>
                  <a:srgbClr val="70809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/>
          </a:p>
        </p:txBody>
      </p:sp>
      <p:pic>
        <p:nvPicPr>
          <p:cNvPr id="227" name="Google Shape;22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4886" y="1543114"/>
            <a:ext cx="7974525" cy="32772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</p:pic>
      <p:sp>
        <p:nvSpPr>
          <p:cNvPr id="228" name="Google Shape;228;p32"/>
          <p:cNvSpPr/>
          <p:nvPr/>
        </p:nvSpPr>
        <p:spPr>
          <a:xfrm>
            <a:off x="4572000" y="939050"/>
            <a:ext cx="3806700" cy="4728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Integrated Information</a:t>
            </a:r>
            <a:r>
              <a:rPr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 Format</a:t>
            </a:r>
            <a:br>
              <a:rPr b="0" i="0" lang="en" sz="1100" u="none" cap="none" strike="noStrike">
                <a:solidFill>
                  <a:srgbClr val="70809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/>
          </a:p>
        </p:txBody>
      </p:sp>
      <p:sp>
        <p:nvSpPr>
          <p:cNvPr id="229" name="Google Shape;229;p32"/>
          <p:cNvSpPr txBox="1"/>
          <p:nvPr/>
        </p:nvSpPr>
        <p:spPr>
          <a:xfrm>
            <a:off x="136200" y="4900000"/>
            <a:ext cx="3315000" cy="34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Fig. 3. </a:t>
            </a:r>
            <a:r>
              <a:rPr lang="en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Explanatory</a:t>
            </a:r>
            <a:r>
              <a:rPr lang="en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Text Example (Nemesh).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33"/>
          <p:cNvSpPr txBox="1"/>
          <p:nvPr/>
        </p:nvSpPr>
        <p:spPr>
          <a:xfrm>
            <a:off x="548655" y="274320"/>
            <a:ext cx="7887000" cy="1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0</a:t>
            </a:r>
            <a:r>
              <a:rPr b="1" lang="en" sz="8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2 /</a:t>
            </a: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 THEORETICAL FOUNDATION</a:t>
            </a:r>
            <a:endParaRPr sz="1100"/>
          </a:p>
        </p:txBody>
      </p:sp>
      <p:sp>
        <p:nvSpPr>
          <p:cNvPr id="236" name="Google Shape;236;p33"/>
          <p:cNvSpPr txBox="1"/>
          <p:nvPr/>
        </p:nvSpPr>
        <p:spPr>
          <a:xfrm>
            <a:off x="548655" y="411480"/>
            <a:ext cx="78870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When Does Split-Attention Matter?</a:t>
            </a:r>
            <a:endParaRPr sz="1100"/>
          </a:p>
        </p:txBody>
      </p:sp>
      <p:sp>
        <p:nvSpPr>
          <p:cNvPr id="237" name="Google Shape;237;p33"/>
          <p:cNvSpPr/>
          <p:nvPr/>
        </p:nvSpPr>
        <p:spPr>
          <a:xfrm>
            <a:off x="242056" y="956875"/>
            <a:ext cx="2825700" cy="3935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Mutual Dependence Rule</a:t>
            </a:r>
            <a:endParaRPr b="1"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AKA Unintelligible in Isolation</a:t>
            </a:r>
            <a:r>
              <a:rPr i="1"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 </a:t>
            </a:r>
            <a:endParaRPr i="1"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The principle </a:t>
            </a:r>
            <a:r>
              <a:rPr b="1" lang="en" sz="1100"/>
              <a:t>only applies</a:t>
            </a:r>
            <a:r>
              <a:rPr lang="en" sz="1100"/>
              <a:t> when multiple sources of information cannot be understood on their own.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If a diagram or a text block makes perfect sense by itself, forcing them into an integrated layout yields no cognitive benefit.</a:t>
            </a:r>
            <a:br>
              <a:rPr i="0" lang="en" sz="1100" u="none" cap="none" strike="noStrike"/>
            </a:br>
            <a:endParaRPr sz="1100"/>
          </a:p>
        </p:txBody>
      </p:sp>
      <p:sp>
        <p:nvSpPr>
          <p:cNvPr id="238" name="Google Shape;238;p33"/>
          <p:cNvSpPr/>
          <p:nvPr/>
        </p:nvSpPr>
        <p:spPr>
          <a:xfrm>
            <a:off x="3159140" y="956875"/>
            <a:ext cx="2825700" cy="3935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Complexity Threshold</a:t>
            </a:r>
            <a:endParaRPr b="1"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AKA High Element Interactivity</a:t>
            </a:r>
            <a:endParaRPr i="1"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The principle </a:t>
            </a:r>
            <a:r>
              <a:rPr b="1" lang="en" sz="1100"/>
              <a:t>only applies</a:t>
            </a:r>
            <a:r>
              <a:rPr lang="en" sz="1100"/>
              <a:t> to material with high </a:t>
            </a:r>
            <a:r>
              <a:rPr lang="en" sz="1100"/>
              <a:t>intrinsic cognitive load.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Simple concepts with few interacting pieces </a:t>
            </a:r>
            <a:r>
              <a:rPr lang="en" sz="1100"/>
              <a:t>doesn’t strain working memory. Therefore, separating  them won’t hurt learning.</a:t>
            </a:r>
            <a:br>
              <a:rPr i="0" lang="en" sz="1100" u="none" cap="none" strike="noStrike"/>
            </a:br>
            <a:endParaRPr sz="1100"/>
          </a:p>
        </p:txBody>
      </p:sp>
      <p:sp>
        <p:nvSpPr>
          <p:cNvPr id="239" name="Google Shape;239;p33"/>
          <p:cNvSpPr/>
          <p:nvPr/>
        </p:nvSpPr>
        <p:spPr>
          <a:xfrm>
            <a:off x="6076253" y="956880"/>
            <a:ext cx="2825700" cy="3935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Learner Factor</a:t>
            </a:r>
            <a:endParaRPr b="1"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100">
                <a:solidFill>
                  <a:srgbClr val="434343"/>
                </a:solidFill>
                <a:latin typeface="Georgia"/>
                <a:ea typeface="Georgia"/>
                <a:cs typeface="Georgia"/>
                <a:sym typeface="Georgia"/>
              </a:rPr>
              <a:t>AKA Levels of Learner Expertise</a:t>
            </a:r>
            <a:endParaRPr i="1"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High interactivity depends entirely on the characteristics of the learner.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What is a highly complex and confusing concept for a beginner is often simple and involves low-interactivity for an expert. Integration should be tailored to the prior knowledge of the learner.</a:t>
            </a:r>
            <a:br>
              <a:rPr i="0" lang="en" sz="1100" u="none" cap="none" strike="noStrike"/>
            </a:br>
            <a:endParaRPr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34"/>
          <p:cNvSpPr txBox="1"/>
          <p:nvPr/>
        </p:nvSpPr>
        <p:spPr>
          <a:xfrm>
            <a:off x="548655" y="274320"/>
            <a:ext cx="78870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03 / ACADEMIC RESEARCH</a:t>
            </a:r>
            <a:endParaRPr sz="1100"/>
          </a:p>
        </p:txBody>
      </p:sp>
      <p:sp>
        <p:nvSpPr>
          <p:cNvPr id="246" name="Google Shape;246;p34"/>
          <p:cNvSpPr txBox="1"/>
          <p:nvPr/>
        </p:nvSpPr>
        <p:spPr>
          <a:xfrm>
            <a:off x="548655" y="411480"/>
            <a:ext cx="7887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Empirical Literature</a:t>
            </a:r>
            <a:endParaRPr sz="1100"/>
          </a:p>
        </p:txBody>
      </p:sp>
      <p:sp>
        <p:nvSpPr>
          <p:cNvPr id="247" name="Google Shape;247;p34"/>
          <p:cNvSpPr/>
          <p:nvPr/>
        </p:nvSpPr>
        <p:spPr>
          <a:xfrm>
            <a:off x="382500" y="921650"/>
            <a:ext cx="4189500" cy="4050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t" bIns="34275" lIns="171450" spcFirstLastPara="1" rIns="68575" wrap="square" tIns="205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Cognitive Load and Learner Expertise: Split </a:t>
            </a:r>
            <a:r>
              <a:rPr b="1"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Attention</a:t>
            </a:r>
            <a:r>
              <a:rPr b="1"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 and Redundancy Effects in Reading with Explanatory Notes</a:t>
            </a:r>
            <a:endParaRPr b="1"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rPr>
              <a:t>By Alexander Seeshing Yeung, Putai Jin, John Sweller</a:t>
            </a:r>
            <a:endParaRPr sz="1200">
              <a:solidFill>
                <a:srgbClr val="888888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Strategies to reduce the effect should depend on the students’ age and </a:t>
            </a: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ability</a:t>
            </a: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 level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Older students with higher ability: </a:t>
            </a: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separate</a:t>
            </a: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 lists of definitions worked better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Extra definitions within the text created unnecessary cognitive load and reduced comprehension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Younger students with lower ability: definitions placed directly within the text, did not have to search for definitions further than the text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These practices reduced the Split-Attention Effect and </a:t>
            </a: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improved</a:t>
            </a: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 comprehension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48" name="Google Shape;248;p34"/>
          <p:cNvSpPr/>
          <p:nvPr/>
        </p:nvSpPr>
        <p:spPr>
          <a:xfrm>
            <a:off x="4698100" y="921650"/>
            <a:ext cx="4189500" cy="40506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t" bIns="34275" lIns="171450" spcFirstLastPara="1" rIns="68575" wrap="square" tIns="205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The Split-Attention Effect as a Factor in the Design of Instruction</a:t>
            </a:r>
            <a:endParaRPr b="1"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rPr>
              <a:t>By Paul Chandler and John Sweller</a:t>
            </a:r>
            <a:endParaRPr sz="1200">
              <a:solidFill>
                <a:srgbClr val="888888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How does information layout affect our cognitive load?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Participants were told about a process using either an integrated format (text and diagram combined) or separate format (text and diagram </a:t>
            </a: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shown</a:t>
            </a: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 separately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Students who received integrated instructions scored higher on the test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Takeaway: Combining related text and diagrams can improve learning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5"/>
          <p:cNvSpPr/>
          <p:nvPr/>
        </p:nvSpPr>
        <p:spPr>
          <a:xfrm>
            <a:off x="0" y="0"/>
            <a:ext cx="9144015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35"/>
          <p:cNvSpPr txBox="1"/>
          <p:nvPr/>
        </p:nvSpPr>
        <p:spPr>
          <a:xfrm>
            <a:off x="548655" y="274320"/>
            <a:ext cx="7887000" cy="19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03 / ACADEMIC RESEARCH</a:t>
            </a:r>
            <a:endParaRPr sz="1100"/>
          </a:p>
        </p:txBody>
      </p:sp>
      <p:sp>
        <p:nvSpPr>
          <p:cNvPr id="255" name="Google Shape;255;p35"/>
          <p:cNvSpPr txBox="1"/>
          <p:nvPr/>
        </p:nvSpPr>
        <p:spPr>
          <a:xfrm>
            <a:off x="548655" y="411480"/>
            <a:ext cx="7887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Empirical Literature</a:t>
            </a:r>
            <a:endParaRPr sz="1100"/>
          </a:p>
        </p:txBody>
      </p:sp>
      <p:sp>
        <p:nvSpPr>
          <p:cNvPr id="256" name="Google Shape;256;p35"/>
          <p:cNvSpPr/>
          <p:nvPr/>
        </p:nvSpPr>
        <p:spPr>
          <a:xfrm>
            <a:off x="165500" y="1344575"/>
            <a:ext cx="4257300" cy="3314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t" bIns="34275" lIns="171450" spcFirstLastPara="1" rIns="68575" wrap="square" tIns="205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Two Principles of Multimedia Learning: Redundancy and Split Attention</a:t>
            </a:r>
            <a:endParaRPr b="1"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rPr>
              <a:t>By Connie Malamed</a:t>
            </a:r>
            <a:endParaRPr sz="1200">
              <a:solidFill>
                <a:srgbClr val="888888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Strategies to help reduce the split attention effect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Integrate text directly into animations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Thoughtfully control timing into animations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Give students control over animations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Replace written explanations with audio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57" name="Google Shape;257;p35"/>
          <p:cNvSpPr/>
          <p:nvPr/>
        </p:nvSpPr>
        <p:spPr>
          <a:xfrm>
            <a:off x="4674525" y="1344575"/>
            <a:ext cx="4257300" cy="3314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t" bIns="34275" lIns="171450" spcFirstLastPara="1" rIns="68575" wrap="square" tIns="2057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Spatial Contiguity and Spatial Split-Attention Effects in Multimedia Learning Environments: A Meta-Analysis</a:t>
            </a:r>
            <a:endParaRPr b="1"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rPr>
              <a:t>By Noah L. Schroeder &amp; Ada T. Cenkci</a:t>
            </a:r>
            <a:endParaRPr sz="1200">
              <a:solidFill>
                <a:srgbClr val="888888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Split attention issues may be caused by more than just physical distance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Use of visual cues to guide student’s attention to where is important 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Working memory is used differently when information is separated (positively and negatively)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Takeaway: </a:t>
            </a:r>
            <a:r>
              <a:rPr lang="en" sz="12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Better learning processes did not always lead to better test results</a:t>
            </a:r>
            <a:endParaRPr sz="12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6"/>
          <p:cNvSpPr/>
          <p:nvPr/>
        </p:nvSpPr>
        <p:spPr>
          <a:xfrm>
            <a:off x="0" y="0"/>
            <a:ext cx="9144015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36"/>
          <p:cNvSpPr txBox="1"/>
          <p:nvPr/>
        </p:nvSpPr>
        <p:spPr>
          <a:xfrm>
            <a:off x="548655" y="274320"/>
            <a:ext cx="78869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04 / EXPERIENTIAL NARRATIVE</a:t>
            </a:r>
            <a:endParaRPr sz="1100"/>
          </a:p>
        </p:txBody>
      </p:sp>
      <p:sp>
        <p:nvSpPr>
          <p:cNvPr id="264" name="Google Shape;264;p36"/>
          <p:cNvSpPr txBox="1"/>
          <p:nvPr/>
        </p:nvSpPr>
        <p:spPr>
          <a:xfrm>
            <a:off x="548655" y="411480"/>
            <a:ext cx="788691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Reflections on Personal Learning</a:t>
            </a:r>
            <a:endParaRPr sz="1100"/>
          </a:p>
        </p:txBody>
      </p:sp>
      <p:sp>
        <p:nvSpPr>
          <p:cNvPr id="265" name="Google Shape;265;p36"/>
          <p:cNvSpPr/>
          <p:nvPr/>
        </p:nvSpPr>
        <p:spPr>
          <a:xfrm>
            <a:off x="5101951" y="1379900"/>
            <a:ext cx="3587100" cy="3086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sz="11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Unnecessary effort:</a:t>
            </a:r>
            <a:r>
              <a:rPr lang="en" sz="1100">
                <a:latin typeface="Georgia"/>
                <a:ea typeface="Georgia"/>
                <a:cs typeface="Georgia"/>
                <a:sym typeface="Georgia"/>
              </a:rPr>
              <a:t> Realized how much subconscious effort it takes to switch between resources while studying. A new subject amplifies this difficulty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Georgia"/>
              <a:buChar char="●"/>
            </a:pPr>
            <a:r>
              <a:rPr lang="en" sz="11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Decrease in Focus: </a:t>
            </a: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Takes focus away</a:t>
            </a:r>
            <a:r>
              <a:rPr lang="en" sz="1100">
                <a:latin typeface="Georgia"/>
                <a:ea typeface="Georgia"/>
                <a:cs typeface="Georgia"/>
                <a:sym typeface="Georgia"/>
              </a:rPr>
              <a:t> from understanding the material and puts it toward figuring out how information is organized and related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Georgia"/>
              <a:buChar char="●"/>
            </a:pPr>
            <a:r>
              <a:rPr lang="en" sz="11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Takeaway:</a:t>
            </a:r>
            <a:r>
              <a:rPr lang="en" sz="1100">
                <a:latin typeface="Georgia"/>
                <a:ea typeface="Georgia"/>
                <a:cs typeface="Georgia"/>
                <a:sym typeface="Georgia"/>
              </a:rPr>
              <a:t> I can’t change the textbook but I can figure out how to organize my notes. When finding learning resources for myself, I will pay more attention to how they are designed and organized.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66" name="Google Shape;266;p36"/>
          <p:cNvSpPr/>
          <p:nvPr/>
        </p:nvSpPr>
        <p:spPr>
          <a:xfrm>
            <a:off x="548650" y="1379900"/>
            <a:ext cx="3587100" cy="3086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274325" spcFirstLastPara="1" rIns="68575" wrap="square" tIns="274325">
            <a:noAutofit/>
          </a:bodyPr>
          <a:lstStyle/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Georgia"/>
              <a:buChar char="●"/>
            </a:pPr>
            <a:r>
              <a:rPr lang="en" sz="11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Lecture Slides Disconnect:</a:t>
            </a:r>
            <a:r>
              <a:rPr lang="en" sz="1100">
                <a:latin typeface="Georgia"/>
                <a:ea typeface="Georgia"/>
                <a:cs typeface="Georgia"/>
                <a:sym typeface="Georgia"/>
              </a:rPr>
              <a:t> Experienced lecture slides that were not temporally integrated.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Georgia"/>
              <a:buChar char="●"/>
            </a:pPr>
            <a:r>
              <a:rPr lang="en" sz="11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Separated Documentation:</a:t>
            </a:r>
            <a:r>
              <a:rPr lang="en" sz="1100">
                <a:latin typeface="Georgia"/>
                <a:ea typeface="Georgia"/>
                <a:cs typeface="Georgia"/>
                <a:sym typeface="Georgia"/>
              </a:rPr>
              <a:t> Difficult to understand and debug code when documentation is not inline and many lines of code above.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Georgia"/>
              <a:buChar char="●"/>
            </a:pPr>
            <a:r>
              <a:rPr lang="en" sz="1100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Takeaway:</a:t>
            </a:r>
            <a:r>
              <a:rPr lang="en" sz="1100">
                <a:latin typeface="Georgia"/>
                <a:ea typeface="Georgia"/>
                <a:cs typeface="Georgia"/>
                <a:sym typeface="Georgia"/>
              </a:rPr>
              <a:t> Memory improved when personal notes include words, labels, and diagrams integrated physically and temporally.</a:t>
            </a:r>
            <a:endParaRPr sz="1100"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67" name="Google Shape;267;p36"/>
          <p:cNvSpPr txBox="1"/>
          <p:nvPr/>
        </p:nvSpPr>
        <p:spPr>
          <a:xfrm>
            <a:off x="1675600" y="960125"/>
            <a:ext cx="13332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Ekam</a:t>
            </a:r>
            <a:endParaRPr sz="1800" u="sng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68" name="Google Shape;268;p36"/>
          <p:cNvSpPr txBox="1"/>
          <p:nvPr/>
        </p:nvSpPr>
        <p:spPr>
          <a:xfrm>
            <a:off x="6228900" y="908600"/>
            <a:ext cx="13332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Rose</a:t>
            </a:r>
            <a:endParaRPr sz="1100" u="sng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/>
          <p:nvPr/>
        </p:nvSpPr>
        <p:spPr>
          <a:xfrm>
            <a:off x="0" y="0"/>
            <a:ext cx="9144015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37"/>
          <p:cNvSpPr txBox="1"/>
          <p:nvPr/>
        </p:nvSpPr>
        <p:spPr>
          <a:xfrm>
            <a:off x="548655" y="274320"/>
            <a:ext cx="788691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8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SECTION 05 / CONTEMPORARY EVALUATION</a:t>
            </a:r>
            <a:endParaRPr sz="1100"/>
          </a:p>
        </p:txBody>
      </p:sp>
      <p:sp>
        <p:nvSpPr>
          <p:cNvPr id="275" name="Google Shape;275;p37"/>
          <p:cNvSpPr txBox="1"/>
          <p:nvPr/>
        </p:nvSpPr>
        <p:spPr>
          <a:xfrm>
            <a:off x="548655" y="411480"/>
            <a:ext cx="7886910" cy="5486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2100" u="none" cap="none" strike="noStrike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Validity in the Modern Landscape</a:t>
            </a:r>
            <a:endParaRPr sz="1100"/>
          </a:p>
        </p:txBody>
      </p:sp>
      <p:sp>
        <p:nvSpPr>
          <p:cNvPr id="276" name="Google Shape;276;p37"/>
          <p:cNvSpPr/>
          <p:nvPr/>
        </p:nvSpPr>
        <p:spPr>
          <a:xfrm>
            <a:off x="548625" y="853726"/>
            <a:ext cx="7887000" cy="1207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205725" spcFirstLastPara="1" rIns="68575" wrap="square" tIns="137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Generative AI Ecosystems</a:t>
            </a:r>
            <a:endParaRPr b="1" i="0" sz="1200" u="none" cap="none" strike="noStrike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Can create learning resources catered to each student’s needs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Can explain complicated concepts in simpler ways but also overwhelm students with too much information or even false information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77" name="Google Shape;277;p37"/>
          <p:cNvSpPr/>
          <p:nvPr/>
        </p:nvSpPr>
        <p:spPr>
          <a:xfrm>
            <a:off x="548625" y="2303987"/>
            <a:ext cx="7887000" cy="1207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t" bIns="34275" lIns="205725" spcFirstLastPara="1" rIns="68575" wrap="square" tIns="137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Social Platforms &amp; Shorts</a:t>
            </a:r>
            <a:endParaRPr b="1" i="0" sz="1200" u="none" cap="none" strike="noStrike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Short videos can summarize topics and combine visuals, texts, and audio as needed to explain concepts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Captions and </a:t>
            </a: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labels</a:t>
            </a: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 help students to understand information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Notifications, comments, advertisements can be distracting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278" name="Google Shape;278;p37"/>
          <p:cNvSpPr/>
          <p:nvPr/>
        </p:nvSpPr>
        <p:spPr>
          <a:xfrm>
            <a:off x="548613" y="3754250"/>
            <a:ext cx="7887000" cy="1207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34275" lIns="205725" spcFirstLastPara="1" rIns="68575" wrap="square" tIns="137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200" u="none" cap="none" strike="noStrike">
                <a:solidFill>
                  <a:srgbClr val="C5A059"/>
                </a:solidFill>
                <a:latin typeface="Georgia"/>
                <a:ea typeface="Georgia"/>
                <a:cs typeface="Georgia"/>
                <a:sym typeface="Georgia"/>
              </a:rPr>
              <a:t>Advanced Dev Tools &amp; Systems</a:t>
            </a:r>
            <a:endParaRPr b="1" i="0" sz="1200" u="none" cap="none" strike="noStrike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Allows people to create interactive videos, diagrams, and other learning resources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Allows students to pause or slow down content at a pace that works for them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048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Georgia"/>
              <a:buChar char="-"/>
            </a:pPr>
            <a:r>
              <a:rPr lang="en" sz="12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Too many graphics or effects trying to keep content exciting can be distracting</a:t>
            </a:r>
            <a:endParaRPr sz="12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AF9F6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8"/>
          <p:cNvSpPr txBox="1"/>
          <p:nvPr>
            <p:ph type="title"/>
          </p:nvPr>
        </p:nvSpPr>
        <p:spPr>
          <a:xfrm>
            <a:off x="342909" y="205978"/>
            <a:ext cx="6172500" cy="8574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Georgia"/>
                <a:ea typeface="Georgia"/>
                <a:cs typeface="Georgia"/>
                <a:sym typeface="Georgia"/>
              </a:rPr>
              <a:t>Discussion Questions</a:t>
            </a:r>
            <a:endParaRPr b="1" sz="2100"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284" name="Google Shape;284;p38"/>
          <p:cNvSpPr txBox="1"/>
          <p:nvPr>
            <p:ph idx="1" type="body"/>
          </p:nvPr>
        </p:nvSpPr>
        <p:spPr>
          <a:xfrm>
            <a:off x="244046" y="1063375"/>
            <a:ext cx="8655900" cy="35559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45720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68300" lvl="0" marL="457200" rtl="0" algn="l">
              <a:spcBef>
                <a:spcPts val="300"/>
              </a:spcBef>
              <a:spcAft>
                <a:spcPts val="0"/>
              </a:spcAft>
              <a:buClr>
                <a:srgbClr val="C5A059"/>
              </a:buClr>
              <a:buSzPts val="2200"/>
              <a:buFont typeface="Georgia"/>
              <a:buAutoNum type="arabicPeriod"/>
            </a:pPr>
            <a:r>
              <a:rPr lang="en" sz="2200">
                <a:latin typeface="Georgia"/>
                <a:ea typeface="Georgia"/>
                <a:cs typeface="Georgia"/>
                <a:sym typeface="Georgia"/>
              </a:rPr>
              <a:t>Do you think social media platforms such as TikTok and Youtube help split attention or create more distractions?</a:t>
            </a:r>
            <a:endParaRPr sz="22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68300" lvl="0" marL="457200" rtl="0" algn="l">
              <a:spcBef>
                <a:spcPts val="300"/>
              </a:spcBef>
              <a:spcAft>
                <a:spcPts val="0"/>
              </a:spcAft>
              <a:buClr>
                <a:srgbClr val="C5A059"/>
              </a:buClr>
              <a:buSzPts val="2200"/>
              <a:buFont typeface="Georgia"/>
              <a:buAutoNum type="arabicPeriod"/>
            </a:pPr>
            <a:r>
              <a:rPr lang="en" sz="2200">
                <a:latin typeface="Georgia"/>
                <a:ea typeface="Georgia"/>
                <a:cs typeface="Georgia"/>
                <a:sym typeface="Georgia"/>
              </a:rPr>
              <a:t>Have you ever spent more time figuring out how information was organized than actually learning the material?</a:t>
            </a:r>
            <a:endParaRPr sz="2200"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spcBef>
                <a:spcPts val="3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C5A05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68300" lvl="0" marL="457200" rtl="0" algn="l">
              <a:spcBef>
                <a:spcPts val="300"/>
              </a:spcBef>
              <a:spcAft>
                <a:spcPts val="0"/>
              </a:spcAft>
              <a:buClr>
                <a:srgbClr val="C5A059"/>
              </a:buClr>
              <a:buSzPts val="2200"/>
              <a:buFont typeface="Georgia"/>
              <a:buAutoNum type="arabicPeriod"/>
            </a:pPr>
            <a:r>
              <a:rPr lang="en" sz="2200">
                <a:latin typeface="Georgia"/>
                <a:ea typeface="Georgia"/>
                <a:cs typeface="Georgia"/>
                <a:sym typeface="Georgia"/>
              </a:rPr>
              <a:t>Do you find it easier to learn when text and visuals are combined or do you prefer them separated? </a:t>
            </a:r>
            <a:endParaRPr sz="2200"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AF9F6"/>
          </a:solidFill>
          <a:ln>
            <a:noFill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Google Shape;290;p39"/>
          <p:cNvSpPr txBox="1"/>
          <p:nvPr/>
        </p:nvSpPr>
        <p:spPr>
          <a:xfrm>
            <a:off x="548655" y="411480"/>
            <a:ext cx="7887000" cy="3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2C3539"/>
                </a:solidFill>
                <a:latin typeface="Georgia"/>
                <a:ea typeface="Georgia"/>
                <a:cs typeface="Georgia"/>
                <a:sym typeface="Georgia"/>
              </a:rPr>
              <a:t>References</a:t>
            </a:r>
            <a:endParaRPr sz="1100"/>
          </a:p>
        </p:txBody>
      </p:sp>
      <p:sp>
        <p:nvSpPr>
          <p:cNvPr id="291" name="Google Shape;291;p39"/>
          <p:cNvSpPr/>
          <p:nvPr/>
        </p:nvSpPr>
        <p:spPr>
          <a:xfrm>
            <a:off x="364375" y="803875"/>
            <a:ext cx="8519400" cy="40023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E6E4DC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t" bIns="34275" lIns="171450" spcFirstLastPara="1" rIns="68575" wrap="square" tIns="2057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Clr>
                <a:srgbClr val="2C3539"/>
              </a:buClr>
              <a:buSzPts val="1100"/>
              <a:buFont typeface="Georgia"/>
              <a:buChar char="-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Ayres, Paul, and John Sweller. "Split-Attention Principle: People Learn Better When Words and Pictures Are Physically and Temporally Integrated." </a:t>
            </a:r>
            <a:r>
              <a:rPr i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The Cambridge Handbook of Multimedia Learning</a:t>
            </a: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edited by Richard E. Mayer, Cambridge University Press, 2005, ch. 8.</a:t>
            </a: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C3539"/>
              </a:buClr>
              <a:buSzPts val="1100"/>
              <a:buFont typeface="Georgia"/>
              <a:buChar char="-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Nemesh, Ann. "4 Tips To Combine Text And Graphics For Better eLearning." </a:t>
            </a:r>
            <a:r>
              <a:rPr i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eLearning Industry</a:t>
            </a: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12 May 2021, https://elearningindustry.com/4-tips-combine-text-and-graphics-for-better-elearning</a:t>
            </a:r>
            <a:endParaRPr b="1"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-"/>
            </a:pPr>
            <a:r>
              <a:rPr i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Attention: How digital technologies influence what we notice, what we focus on, and how we learn</a:t>
            </a: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 (2022, October 27). Institute for Security and Technology. https://securityandtechnology.org/virtual-library/report/attention-how-digital-technologies-influence-what-we-notice-what-we-focus-on-and-how-we-learn/</a:t>
            </a: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-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Chandler, P., &amp; Sweller, J. (1992). The split‐attention effect as a factor in the design of instruction. </a:t>
            </a:r>
            <a:r>
              <a:rPr i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British Journal of Educational Psychology</a:t>
            </a: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i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62</a:t>
            </a: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(2), 233–246. https://doi.org/10.1111/j.2044-8279.1992.tb01017.x</a:t>
            </a: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-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Inner Drive. (n.d.). </a:t>
            </a:r>
            <a:r>
              <a:rPr i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The split attention effect: A quick guide | InnerDrive</a:t>
            </a: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 Retrieved October 28, 2026, from https://www.innerdrive.co.uk/blog/the-split-attention-effect/</a:t>
            </a: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-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Malamed, C. (2019, August 18). </a:t>
            </a:r>
            <a:r>
              <a:rPr i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Two principles of multimedia learning: Redundancy and split-attention</a:t>
            </a: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. The eLearning Coach. https://theelearningcoach.com/media/how-to-integrate-multimedia-for-effective-learning/</a:t>
            </a: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Georgia"/>
              <a:buChar char="-"/>
            </a:pP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Yeung, A. S., Jin, P., &amp; Sweller, J. (1998). Cognitive load and learner expertise: Split-attention and redundancy effects in reading with explanatory notes. </a:t>
            </a:r>
            <a:r>
              <a:rPr i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Contemporary Educational Psychology</a:t>
            </a: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, </a:t>
            </a:r>
            <a:r>
              <a:rPr i="1"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23</a:t>
            </a:r>
            <a:r>
              <a:rPr lang="en" sz="11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(1), 1–21. https://doi.org/10.1006/ceps.1997.0951</a:t>
            </a: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rgbClr val="2C3539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